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</p:sldMasterIdLst>
  <p:notesMasterIdLst>
    <p:notesMasterId r:id="rId24"/>
  </p:notesMasterIdLst>
  <p:sldIdLst>
    <p:sldId id="256" r:id="rId2"/>
    <p:sldId id="269" r:id="rId3"/>
    <p:sldId id="260" r:id="rId4"/>
    <p:sldId id="261" r:id="rId5"/>
    <p:sldId id="270" r:id="rId6"/>
    <p:sldId id="294" r:id="rId7"/>
    <p:sldId id="281" r:id="rId8"/>
    <p:sldId id="280" r:id="rId9"/>
    <p:sldId id="279" r:id="rId10"/>
    <p:sldId id="285" r:id="rId11"/>
    <p:sldId id="284" r:id="rId12"/>
    <p:sldId id="283" r:id="rId13"/>
    <p:sldId id="278" r:id="rId14"/>
    <p:sldId id="277" r:id="rId15"/>
    <p:sldId id="276" r:id="rId16"/>
    <p:sldId id="274" r:id="rId17"/>
    <p:sldId id="273" r:id="rId18"/>
    <p:sldId id="293" r:id="rId19"/>
    <p:sldId id="292" r:id="rId20"/>
    <p:sldId id="291" r:id="rId21"/>
    <p:sldId id="295" r:id="rId22"/>
    <p:sldId id="297" r:id="rId23"/>
  </p:sldIdLst>
  <p:sldSz cx="12192000" cy="6858000"/>
  <p:notesSz cx="6858000" cy="9144000"/>
  <p:embeddedFontLst>
    <p:embeddedFont>
      <p:font typeface="Libre Baskerville" panose="02000000000000000000" pitchFamily="2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278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47500B4D-6E17-AC01-997F-AEBE2FC7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1EDCD1D-3B6F-0D85-A3FC-6B7713202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1C435C1-641F-11EE-2E8A-265E1089B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00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F7B6-AF4E-A41D-6655-75694BFE0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D17AB-8E86-C445-3E7B-BBB27E73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442C8-E1C5-A0DC-2A82-F6FDAE9E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84438-CC6F-3D13-93DC-41F11081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28D7D-36FD-83CB-91EB-A59E24E8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7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5E66-CFB7-695B-2ED7-9E4231BE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07D64-C95A-EC71-4F8B-E2D96B009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0148E-6261-012E-3FFD-017FFE6A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9215-2567-E841-D4ED-CFBCF533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57AA3-A460-73FC-BB30-5DC3AFDD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21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5C94E-095E-05C9-A4B1-D923AB36DF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41BF7-E33E-E3E6-5B82-94ACCFDCE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22F4-8286-EE59-DFC5-D449066A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9017-E1F4-C446-0C2D-E0524AF0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8016C-20CE-C73C-AF70-BAA66953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98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C080-A157-D88C-1E1A-F84AFCCC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14EFC-A139-861E-7768-597F2EB1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4CB20-AF9B-6270-C704-03C5AB01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382A9-0625-DC50-6D3F-2E850278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6F2F2-1AA5-B944-86F7-B5B443A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119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EF07-3550-ECEA-D9EE-9B47A723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D6326-0F03-EC28-AE85-46E96A251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7188-FD4B-8ED2-671F-862D5DE7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DEF57-F767-3D8A-4706-ADA6D2F5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AA90-422C-C4E8-32DF-1B703587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39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7C12-F351-6735-C080-8FA184BA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C4B2-1729-7A75-47AA-460243BFC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7C19F-7E4F-22C1-26E8-22FEB71BC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5A1F5-E3F3-3E8C-D19B-FA0AA13E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7CD14-A249-0530-29F5-0ADE763C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DCD0A-E5D2-77F7-0FE1-BE6ED28D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30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457C-C454-7BE7-04CE-F25895AF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8BA-E610-0290-6B48-62940747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48A9B-65CB-8A26-F55A-6B367C5A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6F99D-124E-3483-35F8-35D46C98F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C48C5-625E-898A-07A2-2AADE0367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7904F-02A3-C669-7FA5-12FBEF5B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A3602-7FF8-A85F-5D41-EE69FBA3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3A82A-79AC-EF72-B316-3245CEB6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24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71CC-A668-6B27-786D-5D8774A2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ACB90-C6FC-42BE-E97D-EFCEE42E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CE905-DE49-DAB9-D2A9-A15BA7E5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33A1C-F555-1440-D4E2-3A36E121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70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0FB4FE-F848-9AA5-D8A2-74297768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197FC-C5C2-1B86-099B-CB84E828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16CE5-E612-8D63-3E31-CC6167C2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50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BF99-53CE-AD11-6BF4-872686C7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A202-46F4-198C-BD15-AA891FF1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0CB1-3194-9E9E-0F11-ED66ABB83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75BCD-9937-960F-8C95-384CA9C3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00913-2127-45CD-775D-F5C7B743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48371-701D-67A4-A957-333891A9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50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381C-8AC6-5FCD-D874-80B607B7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F7F46F-7814-8B96-D8D5-9C7955074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4F2F6-FB10-5EBF-D985-B56C6515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48FEA-413D-1528-3BCE-2060000E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22D9-BF80-FAAB-CB7C-01BFC8E4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DD672-2A07-3F52-4744-CCC1B9E0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158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BDE82-4442-9982-2B84-660CF75B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66E8B-7472-7A15-8339-320521BE9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E9FB4-78BC-A266-7D3D-2516BE90B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74D1A-F3E0-C38E-8906-227CCE59A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DFAB-03F7-0943-CC93-4CC08E3F3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02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ain Scientific Solutions To Help Industries Reduce Their Energy  Consumption">
            <a:extLst>
              <a:ext uri="{FF2B5EF4-FFF2-40B4-BE49-F238E27FC236}">
                <a16:creationId xmlns:a16="http://schemas.microsoft.com/office/drawing/2014/main" id="{34A9EC54-0DBC-9378-24AB-A6243FED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32"/>
            <a:ext cx="12327863" cy="68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0304-4F65-5239-82EC-80F70EB3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534" y="95679"/>
            <a:ext cx="2975957" cy="397992"/>
          </a:xfrm>
          <a:prstGeom prst="rect">
            <a:avLst/>
          </a:prstGeom>
        </p:spPr>
      </p:pic>
      <p:pic>
        <p:nvPicPr>
          <p:cNvPr id="7" name="Google Shape;98;p1">
            <a:extLst>
              <a:ext uri="{FF2B5EF4-FFF2-40B4-BE49-F238E27FC236}">
                <a16:creationId xmlns:a16="http://schemas.microsoft.com/office/drawing/2014/main" id="{63B595F2-CE13-13B7-8B9C-94175CDBA0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156" t="6795" r="22435" b="33999"/>
          <a:stretch/>
        </p:blipFill>
        <p:spPr>
          <a:xfrm>
            <a:off x="694113" y="118349"/>
            <a:ext cx="5769032" cy="31006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04E58-8495-1207-AD02-1B745D2D4C8B}"/>
              </a:ext>
            </a:extLst>
          </p:cNvPr>
          <p:cNvSpPr txBox="1"/>
          <p:nvPr/>
        </p:nvSpPr>
        <p:spPr>
          <a:xfrm>
            <a:off x="3414453" y="2738865"/>
            <a:ext cx="609738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IN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 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ergy Conservation | Initiatives | UPSC">
            <a:extLst>
              <a:ext uri="{FF2B5EF4-FFF2-40B4-BE49-F238E27FC236}">
                <a16:creationId xmlns:a16="http://schemas.microsoft.com/office/drawing/2014/main" id="{52393D97-6A93-0981-9C95-CD3E774C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590" y="0"/>
            <a:ext cx="12323179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D82AA-9912-8DA1-43A5-29267915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68" y="4813816"/>
            <a:ext cx="7726321" cy="204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3D3D4-B1F8-3380-EC3D-9C3F0969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590" y="1782173"/>
            <a:ext cx="7298540" cy="145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7FD9C-A234-96CC-59A3-CBC3B8EED546}"/>
              </a:ext>
            </a:extLst>
          </p:cNvPr>
          <p:cNvSpPr txBox="1"/>
          <p:nvPr/>
        </p:nvSpPr>
        <p:spPr>
          <a:xfrm>
            <a:off x="209550" y="527439"/>
            <a:ext cx="10782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4. Which energy types contribute most to emissions across all countries?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461BA-A21A-6302-BD7F-344257245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602" y="50195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9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691585-5438-315B-3B2B-6FBA7C9D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D54FE-62E1-0E25-7AB6-3ABC7136406F}"/>
              </a:ext>
            </a:extLst>
          </p:cNvPr>
          <p:cNvSpPr txBox="1"/>
          <p:nvPr/>
        </p:nvSpPr>
        <p:spPr>
          <a:xfrm>
            <a:off x="233464" y="660862"/>
            <a:ext cx="116537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5. What is the average energy production for each energy type across all years?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BC414-18C6-954D-CE34-AB4236DB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701"/>
            <a:ext cx="6466264" cy="167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6558E-F46E-9FD1-41F8-DFF0B5E4E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7" y="4572241"/>
            <a:ext cx="6100119" cy="228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AD612-9F27-2FE7-5AD6-33362EAE0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18" y="134249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97A97-69E8-DB8A-3380-7C94A103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96" y="0"/>
            <a:ext cx="122018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30918C-4F8E-01CE-69E8-8ED91B19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5387"/>
            <a:ext cx="6041301" cy="2296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05686-F073-5296-73F5-31D33586DA56}"/>
              </a:ext>
            </a:extLst>
          </p:cNvPr>
          <p:cNvSpPr txBox="1"/>
          <p:nvPr/>
        </p:nvSpPr>
        <p:spPr>
          <a:xfrm>
            <a:off x="485404" y="460563"/>
            <a:ext cx="10020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6. Top 5 countries with the highest energy production in the latest year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91CBB-15F9-9073-9972-536903969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35" y="4484716"/>
            <a:ext cx="4426765" cy="2373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26819-3E27-4EDB-905D-874902FA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7517" y="142957"/>
            <a:ext cx="2571712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5DB22D-B0CA-A0BD-0C94-A52316623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8057"/>
            <a:ext cx="12192000" cy="6849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E5365-2D2B-3BB7-9A50-517B09D5E47C}"/>
              </a:ext>
            </a:extLst>
          </p:cNvPr>
          <p:cNvSpPr txBox="1"/>
          <p:nvPr/>
        </p:nvSpPr>
        <p:spPr>
          <a:xfrm>
            <a:off x="499270" y="719268"/>
            <a:ext cx="9147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7.What is the trend in GDP for each country over the given years?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710FE-6E7A-CA50-F7DB-F4C1A4C0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2787" y="321276"/>
            <a:ext cx="2632038" cy="397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640D3-3928-BC5B-AA95-F602A06B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028" y="3146387"/>
            <a:ext cx="3965640" cy="3711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5F793-2F2B-0C7E-D7BB-2D1BA93819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882"/>
          <a:stretch/>
        </p:blipFill>
        <p:spPr>
          <a:xfrm>
            <a:off x="735166" y="1349955"/>
            <a:ext cx="3275808" cy="25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5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218629-1C3A-BD1D-43CA-52E0D150A7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39FB5-448C-9330-D140-6A573998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094"/>
            <a:ext cx="5756516" cy="1839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26002-75ED-F1B8-0493-3AD04E4B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963" y="4678936"/>
            <a:ext cx="4665037" cy="2179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4B418-9C33-AE02-EAE3-2F95318FB1B3}"/>
              </a:ext>
            </a:extLst>
          </p:cNvPr>
          <p:cNvSpPr txBox="1"/>
          <p:nvPr/>
        </p:nvSpPr>
        <p:spPr>
          <a:xfrm>
            <a:off x="-101359" y="749634"/>
            <a:ext cx="11715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 8.  Which 5 countries have the lowest total energy production in the latest year?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607FF-E3D9-409A-89FC-72DB28675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591" y="136491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E0B6D-C83D-3C4F-7519-FD0913A8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ACDAF-A157-0CBA-9E08-C6C557AF293B}"/>
              </a:ext>
            </a:extLst>
          </p:cNvPr>
          <p:cNvSpPr txBox="1"/>
          <p:nvPr/>
        </p:nvSpPr>
        <p:spPr>
          <a:xfrm>
            <a:off x="94021" y="252877"/>
            <a:ext cx="7124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9.Which energy types are used by the most number of countries in the latest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805A0-6AB4-6CB3-3D59-CAB536FC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997"/>
            <a:ext cx="7786791" cy="201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F339E-74D1-098F-672B-08E379DEF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16" y="4389869"/>
            <a:ext cx="6705584" cy="2468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EA36D-F3CA-D446-5D07-F9DBD819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643" y="68588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E80530-C531-A375-3197-B0165A50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1323E0-010A-0091-02EC-3B1201A37DE0}"/>
              </a:ext>
            </a:extLst>
          </p:cNvPr>
          <p:cNvSpPr txBox="1"/>
          <p:nvPr/>
        </p:nvSpPr>
        <p:spPr>
          <a:xfrm>
            <a:off x="266120" y="825156"/>
            <a:ext cx="10824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10.How many countries reported GDP data in the latest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23BEF-D10B-5C61-6C72-B15AC375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406"/>
            <a:ext cx="8098072" cy="123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EE27F-C3D6-1DDB-461B-6E9BA80D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424" y="5355209"/>
            <a:ext cx="5645576" cy="1501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6CA529-0B71-E448-41CC-F907FD24F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468" y="270383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AA023E-8B70-E1A4-987B-A56621E496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0" y="0"/>
            <a:ext cx="12192000" cy="679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1709F-B2FC-C381-CD1C-02C662058861}"/>
              </a:ext>
            </a:extLst>
          </p:cNvPr>
          <p:cNvSpPr txBox="1"/>
          <p:nvPr/>
        </p:nvSpPr>
        <p:spPr>
          <a:xfrm>
            <a:off x="285749" y="484029"/>
            <a:ext cx="10900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11.How have global emissions changed year over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9F51D-6E4D-8AE7-47F4-FF02FF73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1517271"/>
            <a:ext cx="4762439" cy="2726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FE874-57AF-CD2A-D751-A543CE85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016" y="4757385"/>
            <a:ext cx="4088984" cy="2100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3B00E-9C01-9D09-BB48-87F5BEBE0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293" y="132520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3D83B7-416D-9D90-45F2-A8BF8BD1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5952" y="0"/>
            <a:ext cx="121965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586E87-2F50-3819-D13A-B71642AEC11D}"/>
              </a:ext>
            </a:extLst>
          </p:cNvPr>
          <p:cNvSpPr txBox="1"/>
          <p:nvPr/>
        </p:nvSpPr>
        <p:spPr>
          <a:xfrm>
            <a:off x="352425" y="613146"/>
            <a:ext cx="10896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12. Has energy consumption increased or decreased over the years for major economies?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E009C-72BB-29A2-D5E9-3F56B086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" y="1891984"/>
            <a:ext cx="6826661" cy="324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3F7C7-45E2-175F-F036-4D8F50489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46" y="3843150"/>
            <a:ext cx="3266902" cy="3014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8D979-4411-BB46-7938-78D85F61B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895" y="215154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7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366591-CBF3-DDCC-7B00-310A1D2606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AC300-33E3-B5F5-48AF-4BA6BDD077E3}"/>
              </a:ext>
            </a:extLst>
          </p:cNvPr>
          <p:cNvSpPr txBox="1"/>
          <p:nvPr/>
        </p:nvSpPr>
        <p:spPr>
          <a:xfrm>
            <a:off x="200025" y="214718"/>
            <a:ext cx="67182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13. What is the global GDP trend over the years?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78D46-ACF5-779F-7ACB-780D2577D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" y="1506654"/>
            <a:ext cx="5127751" cy="1629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8FBB1-F32D-C6ED-1135-19FC63A11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300" y="4294358"/>
            <a:ext cx="3687700" cy="2563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33390-513E-435B-A3A3-6CE2F5263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8643" y="68588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5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8C5F3-8875-FC66-EE03-B25BF460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115800" cy="6858000"/>
          </a:xfrm>
          <a:prstGeom prst="rect">
            <a:avLst/>
          </a:prstGeom>
        </p:spPr>
      </p:pic>
      <p:sp>
        <p:nvSpPr>
          <p:cNvPr id="6" name="Google Shape;99;p1">
            <a:extLst>
              <a:ext uri="{FF2B5EF4-FFF2-40B4-BE49-F238E27FC236}">
                <a16:creationId xmlns:a16="http://schemas.microsoft.com/office/drawing/2014/main" id="{40C67BF3-4456-C7C8-46B7-213F8F899E70}"/>
              </a:ext>
            </a:extLst>
          </p:cNvPr>
          <p:cNvSpPr txBox="1"/>
          <p:nvPr/>
        </p:nvSpPr>
        <p:spPr>
          <a:xfrm>
            <a:off x="0" y="351820"/>
            <a:ext cx="8596874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0">
              <a:buNone/>
            </a:pPr>
            <a:r>
              <a:rPr lang="en-IN" sz="4600" b="1" i="0" dirty="0">
                <a:effectLst/>
                <a:latin typeface="Arial" panose="020B0604020202020204" pitchFamily="34" charset="0"/>
              </a:rPr>
              <a:t>WORLD WIDE ENERGY CONSUMPTION</a:t>
            </a:r>
            <a:endParaRPr lang="en-IN" sz="4600" b="1" dirty="0">
              <a:effectLst/>
            </a:endParaRPr>
          </a:p>
          <a:p>
            <a:pPr>
              <a:buNone/>
            </a:pPr>
            <a:r>
              <a:rPr lang="en-IN" sz="4600" dirty="0"/>
              <a:t>                 </a:t>
            </a:r>
            <a:br>
              <a:rPr lang="en-IN" sz="4600" dirty="0"/>
            </a:br>
            <a:r>
              <a:rPr lang="en-IN" sz="4600" dirty="0"/>
              <a:t>         </a:t>
            </a:r>
            <a:r>
              <a:rPr lang="en-IN" sz="2400" dirty="0"/>
              <a:t>By:  Mohammed shoaib khan</a:t>
            </a:r>
            <a:r>
              <a:rPr lang="en-IN" sz="4600" dirty="0"/>
              <a:t>              </a:t>
            </a:r>
            <a:endParaRPr lang="en-IN" sz="2400" dirty="0"/>
          </a:p>
          <a:p>
            <a:pPr>
              <a:buNone/>
            </a:pPr>
            <a:r>
              <a:rPr lang="en-IN" sz="2400" dirty="0"/>
              <a:t>                    </a:t>
            </a:r>
            <a:r>
              <a:rPr lang="en-IN" sz="4600" dirty="0"/>
              <a:t>             </a:t>
            </a:r>
            <a:endParaRPr sz="4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C9D68-ADBF-4149-524C-FE63392D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27" y="266475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DB6335-A8D5-BC56-AFDD-075A4E52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8000"/>
          </a:blip>
          <a:srcRect/>
          <a:stretch/>
        </p:blipFill>
        <p:spPr>
          <a:xfrm>
            <a:off x="0" y="3322"/>
            <a:ext cx="12192000" cy="6854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4B201-0BF8-21CD-12C9-69F84E679FA4}"/>
              </a:ext>
            </a:extLst>
          </p:cNvPr>
          <p:cNvSpPr txBox="1"/>
          <p:nvPr/>
        </p:nvSpPr>
        <p:spPr>
          <a:xfrm>
            <a:off x="396875" y="152401"/>
            <a:ext cx="8375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14. How has global population changed over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D503D-E78F-CD11-79FB-A63478EC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8698"/>
            <a:ext cx="5777522" cy="1818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803A1-A27F-A7D0-0D43-6A3C71DF1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779" y="4628441"/>
            <a:ext cx="3732221" cy="2226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C2CE1-95DF-C8FB-E949-53A773F7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643" y="68588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2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A68023-3220-5781-36BF-C29C51E24A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grayscl/>
          </a:blip>
          <a:stretch>
            <a:fillRect/>
          </a:stretch>
        </p:blipFill>
        <p:spPr>
          <a:xfrm>
            <a:off x="0" y="-1"/>
            <a:ext cx="12214070" cy="68580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20FDD8-7F8D-6B73-3980-2FABFFB9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13" y="154991"/>
            <a:ext cx="3031709" cy="405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49E87-2941-ED55-BFBA-034305BF2AF5}"/>
              </a:ext>
            </a:extLst>
          </p:cNvPr>
          <p:cNvSpPr txBox="1"/>
          <p:nvPr/>
        </p:nvSpPr>
        <p:spPr>
          <a:xfrm>
            <a:off x="161925" y="85726"/>
            <a:ext cx="9340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C3A11-F684-1863-5831-BC047FDCC061}"/>
              </a:ext>
            </a:extLst>
          </p:cNvPr>
          <p:cNvSpPr txBox="1"/>
          <p:nvPr/>
        </p:nvSpPr>
        <p:spPr>
          <a:xfrm>
            <a:off x="161925" y="911018"/>
            <a:ext cx="83645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1.The project helped me to understand how energy use is linked with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population of economy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2.SQL enabled comprehensive analysis of global datasets. 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3. Uncovered valuable insights: top energy users, GDP-emission trends, per capita consumption. </a:t>
            </a:r>
          </a:p>
          <a:p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7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EAFF35A-3EF3-FEF8-D6A3-EAF2B894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xplain Scientific Solutions To Help Industries Reduce Their Energy  Consumption">
            <a:extLst>
              <a:ext uri="{FF2B5EF4-FFF2-40B4-BE49-F238E27FC236}">
                <a16:creationId xmlns:a16="http://schemas.microsoft.com/office/drawing/2014/main" id="{4AB7FB15-0C54-A8EB-A393-16693A28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32"/>
            <a:ext cx="12327863" cy="68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5A680027-6FF2-1FC6-EAF8-B6FE9D3CB446}"/>
              </a:ext>
            </a:extLst>
          </p:cNvPr>
          <p:cNvSpPr txBox="1"/>
          <p:nvPr/>
        </p:nvSpPr>
        <p:spPr>
          <a:xfrm>
            <a:off x="3205768" y="2533078"/>
            <a:ext cx="6400800" cy="229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latin typeface="Libre Baskerville"/>
                <a:ea typeface="Libre Baskerville"/>
                <a:cs typeface="Libre Baskerville"/>
                <a:sym typeface="Libre Baskerville"/>
              </a:rPr>
              <a:t>THANK  YOU</a:t>
            </a: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67C7C-F718-441F-547A-F4C9591E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568" y="13343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1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w to Measure and Reduce Data Center Energy Consumption | Sunbird DCIM">
            <a:extLst>
              <a:ext uri="{FF2B5EF4-FFF2-40B4-BE49-F238E27FC236}">
                <a16:creationId xmlns:a16="http://schemas.microsoft.com/office/drawing/2014/main" id="{66A0EB86-3621-3A90-3DCB-C167CBE8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E640B-C38C-5C95-8468-094F9EBBB154}"/>
              </a:ext>
            </a:extLst>
          </p:cNvPr>
          <p:cNvSpPr txBox="1"/>
          <p:nvPr/>
        </p:nvSpPr>
        <p:spPr>
          <a:xfrm>
            <a:off x="0" y="1362075"/>
            <a:ext cx="7581418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</a:rPr>
              <a:t>The project aims to study energy data from different countries to see how energy is used, how much pollution is created, and how it relates to population and economy.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</a:rPr>
              <a:t>This helps in finding trends and making better plans for saving energy and protecting the environment.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bg1"/>
              </a:solidFill>
            </a:endParaRPr>
          </a:p>
          <a:p>
            <a:pPr algn="just"/>
            <a:endParaRPr lang="en-GB" sz="2800" dirty="0">
              <a:solidFill>
                <a:schemeClr val="bg1"/>
              </a:solidFill>
            </a:endParaRPr>
          </a:p>
          <a:p>
            <a:pPr algn="just"/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EA944-1B4A-D46F-FF86-5A7FE8793632}"/>
              </a:ext>
            </a:extLst>
          </p:cNvPr>
          <p:cNvSpPr txBox="1"/>
          <p:nvPr/>
        </p:nvSpPr>
        <p:spPr>
          <a:xfrm>
            <a:off x="266540" y="459740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IN" sz="4000" b="1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Objective of the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2A017-0A34-BB8E-53D6-5B826541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503" y="384914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385D5-2C7B-40B5-7E09-DBD90F28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44664"/>
            <a:ext cx="10163175" cy="558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12DEB-0500-7886-3831-D55CA1329591}"/>
              </a:ext>
            </a:extLst>
          </p:cNvPr>
          <p:cNvSpPr txBox="1"/>
          <p:nvPr/>
        </p:nvSpPr>
        <p:spPr>
          <a:xfrm>
            <a:off x="238416" y="381433"/>
            <a:ext cx="6097384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IN" sz="3600" b="1" dirty="0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68797-D8EC-7630-F748-21C6E430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893" y="228791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BAF2B-34C4-A656-6707-10A21D5C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7" y="4110741"/>
            <a:ext cx="2342675" cy="2437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CEC60-D8A0-50B4-B3F6-53695374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58" y="4110740"/>
            <a:ext cx="6268758" cy="243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BF4BC-9DBA-D11C-07AD-BE84D91C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18" y="1169439"/>
            <a:ext cx="2128984" cy="2259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5AE43-8A8A-532F-33EA-8E327021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097" y="1174153"/>
            <a:ext cx="3925810" cy="2325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A948B-70B7-A247-BC4F-1141A8591076}"/>
              </a:ext>
            </a:extLst>
          </p:cNvPr>
          <p:cNvSpPr txBox="1"/>
          <p:nvPr/>
        </p:nvSpPr>
        <p:spPr>
          <a:xfrm>
            <a:off x="32539" y="3712917"/>
            <a:ext cx="25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IN" b="1" dirty="0">
                <a:latin typeface="Arial" panose="020B0604020202020204" pitchFamily="34" charset="0"/>
              </a:rPr>
              <a:t>Country(central table)</a:t>
            </a:r>
            <a:endParaRPr lang="en-IN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62A76-4794-71EB-3850-7C4996213508}"/>
              </a:ext>
            </a:extLst>
          </p:cNvPr>
          <p:cNvSpPr txBox="1"/>
          <p:nvPr/>
        </p:nvSpPr>
        <p:spPr>
          <a:xfrm>
            <a:off x="4499744" y="3707342"/>
            <a:ext cx="2534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Per capita emission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03198-F28D-0ACB-81F0-5AFB4D77FB97}"/>
              </a:ext>
            </a:extLst>
          </p:cNvPr>
          <p:cNvSpPr txBox="1"/>
          <p:nvPr/>
        </p:nvSpPr>
        <p:spPr>
          <a:xfrm>
            <a:off x="935034" y="651767"/>
            <a:ext cx="162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Population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70AFD-3E41-B585-5E05-B7D6170D8C61}"/>
              </a:ext>
            </a:extLst>
          </p:cNvPr>
          <p:cNvSpPr txBox="1"/>
          <p:nvPr/>
        </p:nvSpPr>
        <p:spPr>
          <a:xfrm>
            <a:off x="8901169" y="775384"/>
            <a:ext cx="2795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Production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46A92-D925-F459-2992-F86CCABBEA65}"/>
              </a:ext>
            </a:extLst>
          </p:cNvPr>
          <p:cNvSpPr txBox="1"/>
          <p:nvPr/>
        </p:nvSpPr>
        <p:spPr>
          <a:xfrm>
            <a:off x="1289964" y="42344"/>
            <a:ext cx="8040484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N" sz="3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BOUT TABLE</a:t>
            </a:r>
          </a:p>
          <a:p>
            <a:pPr marL="2540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IN" sz="24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873C9-75D6-4530-06CD-8EF137920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95002" y="12831"/>
            <a:ext cx="2596997" cy="513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16B7E-49F3-FD2C-D16B-F9190F70D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862" y="4110740"/>
            <a:ext cx="2890186" cy="2509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B44DA-1DE5-3202-BB06-981BAC808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8474" y="1174153"/>
            <a:ext cx="3127142" cy="2325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96552-F24C-3685-6F57-E3B49F656A86}"/>
              </a:ext>
            </a:extLst>
          </p:cNvPr>
          <p:cNvSpPr txBox="1"/>
          <p:nvPr/>
        </p:nvSpPr>
        <p:spPr>
          <a:xfrm>
            <a:off x="9692956" y="3766898"/>
            <a:ext cx="200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GDP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4757C-96AE-7065-1992-AF5CE70AE76A}"/>
              </a:ext>
            </a:extLst>
          </p:cNvPr>
          <p:cNvSpPr txBox="1"/>
          <p:nvPr/>
        </p:nvSpPr>
        <p:spPr>
          <a:xfrm>
            <a:off x="4332163" y="785532"/>
            <a:ext cx="26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</a:rPr>
              <a:t>Consumption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11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n Practical Tips for Reducing Electricity Usage in Your Home or Business">
            <a:extLst>
              <a:ext uri="{FF2B5EF4-FFF2-40B4-BE49-F238E27FC236}">
                <a16:creationId xmlns:a16="http://schemas.microsoft.com/office/drawing/2014/main" id="{AF40C2D5-38E3-3484-7975-DABF5C2D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96831-5955-BE34-976B-BB30256C28AE}"/>
              </a:ext>
            </a:extLst>
          </p:cNvPr>
          <p:cNvSpPr txBox="1"/>
          <p:nvPr/>
        </p:nvSpPr>
        <p:spPr>
          <a:xfrm>
            <a:off x="205523" y="1408853"/>
            <a:ext cx="53850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solidFill>
                  <a:schemeClr val="bg1"/>
                </a:solidFill>
              </a:rPr>
              <a:t>Different countries use and produce energy in different ways, which affects pollution and the economy. There was no single system to compare these factors easily.</a:t>
            </a:r>
          </a:p>
          <a:p>
            <a:pPr algn="just"/>
            <a:endParaRPr lang="en-GB" sz="2400" dirty="0">
              <a:solidFill>
                <a:schemeClr val="bg1"/>
              </a:solidFill>
            </a:endParaRPr>
          </a:p>
          <a:p>
            <a:pPr algn="just"/>
            <a:r>
              <a:rPr lang="en-GB" sz="2400" dirty="0">
                <a:solidFill>
                  <a:schemeClr val="bg1"/>
                </a:solidFill>
              </a:rPr>
              <a:t> Our project solves this by creating a MySQL database to study and compare how countries use energy, how much they pollute, and how it connects to population and GDP.</a:t>
            </a:r>
          </a:p>
          <a:p>
            <a:pPr algn="just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EA6F-0EFE-8D0C-89F1-4C9AD1011568}"/>
              </a:ext>
            </a:extLst>
          </p:cNvPr>
          <p:cNvSpPr txBox="1"/>
          <p:nvPr/>
        </p:nvSpPr>
        <p:spPr>
          <a:xfrm>
            <a:off x="0" y="177448"/>
            <a:ext cx="7925280" cy="1494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GB" sz="4600" b="1" dirty="0">
                <a:solidFill>
                  <a:srgbClr val="FF0000"/>
                </a:solidFill>
              </a:rPr>
              <a:t>Problem Statement :</a:t>
            </a:r>
          </a:p>
          <a:p>
            <a:pPr marL="2540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endParaRPr lang="en-GB" sz="4600" b="1" dirty="0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9B89-C409-2290-74EA-2663976C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63137" y="258147"/>
            <a:ext cx="2525911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ergy consumption increasing at twice the average rate - Energy Magazine">
            <a:extLst>
              <a:ext uri="{FF2B5EF4-FFF2-40B4-BE49-F238E27FC236}">
                <a16:creationId xmlns:a16="http://schemas.microsoft.com/office/drawing/2014/main" id="{4D6C1DB7-806D-F69A-2520-5D4FA5DD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4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A16B0-241C-2B3E-8471-6F072918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" y="1862546"/>
            <a:ext cx="6071542" cy="1708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7FC5F-BBDF-EFB8-C81E-5FE780DE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931" y="3352417"/>
            <a:ext cx="3360069" cy="3505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8D7B39-A7C7-B71F-2D8F-47EC2381DBA6}"/>
              </a:ext>
            </a:extLst>
          </p:cNvPr>
          <p:cNvSpPr txBox="1"/>
          <p:nvPr/>
        </p:nvSpPr>
        <p:spPr>
          <a:xfrm>
            <a:off x="185192" y="656216"/>
            <a:ext cx="118941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 1. What is the total emission per country for the most recent year available?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B681B-D240-86FB-96E1-A41C7C6E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109" y="12911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rstanding Energy Efficiency: Powering a Sustainable Future">
            <a:extLst>
              <a:ext uri="{FF2B5EF4-FFF2-40B4-BE49-F238E27FC236}">
                <a16:creationId xmlns:a16="http://schemas.microsoft.com/office/drawing/2014/main" id="{22319366-8859-5729-2182-F0881D29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A9E43-0998-1576-7B22-A4483B7F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571"/>
            <a:ext cx="6393625" cy="2066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C41A1-4C96-CAF1-B522-842AEF5D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396" y="4226624"/>
            <a:ext cx="4643604" cy="263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9A82F-F1D8-215C-676C-284FB5B07503}"/>
              </a:ext>
            </a:extLst>
          </p:cNvPr>
          <p:cNvSpPr txBox="1"/>
          <p:nvPr/>
        </p:nvSpPr>
        <p:spPr>
          <a:xfrm>
            <a:off x="211183" y="793545"/>
            <a:ext cx="9727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2.What are the top 5 countries by GDP in the most recent year?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A731-B8A6-095E-C82A-A3ED35729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217" y="213924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nergy Efficiency Vector Art, Icons, and Graphics for Free Download">
            <a:extLst>
              <a:ext uri="{FF2B5EF4-FFF2-40B4-BE49-F238E27FC236}">
                <a16:creationId xmlns:a16="http://schemas.microsoft.com/office/drawing/2014/main" id="{198657AD-C640-1F4F-E713-998A057C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2700"/>
            <a:ext cx="12192000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D7C19-EE3C-74D4-4F1A-E20844D592F9}"/>
              </a:ext>
            </a:extLst>
          </p:cNvPr>
          <p:cNvSpPr txBox="1"/>
          <p:nvPr/>
        </p:nvSpPr>
        <p:spPr>
          <a:xfrm>
            <a:off x="136329" y="673009"/>
            <a:ext cx="11426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3.Compare energy production and consumption by country and year.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569D22-3043-1088-99D4-9732C9896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5808"/>
            <a:ext cx="10103045" cy="14344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2CC40C-E78F-5119-88A4-14CF7926E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023" y="3767734"/>
            <a:ext cx="8741976" cy="23210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15B3F70-6FA0-A1F5-7B4F-DB775785602C}"/>
              </a:ext>
            </a:extLst>
          </p:cNvPr>
          <p:cNvSpPr txBox="1"/>
          <p:nvPr/>
        </p:nvSpPr>
        <p:spPr>
          <a:xfrm>
            <a:off x="272657" y="651248"/>
            <a:ext cx="11426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2934F5-AABF-373C-ABFC-FCFE4C2D4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18" y="6305632"/>
            <a:ext cx="2975957" cy="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5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</TotalTime>
  <Words>399</Words>
  <Application>Microsoft Office PowerPoint</Application>
  <PresentationFormat>Widescreen</PresentationFormat>
  <Paragraphs>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 Light</vt:lpstr>
      <vt:lpstr>Arial</vt:lpstr>
      <vt:lpstr>Libre Baskerville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Mohammed Shoaib Khan</cp:lastModifiedBy>
  <cp:revision>202</cp:revision>
  <dcterms:created xsi:type="dcterms:W3CDTF">2021-02-16T05:19:01Z</dcterms:created>
  <dcterms:modified xsi:type="dcterms:W3CDTF">2025-06-11T12:48:32Z</dcterms:modified>
</cp:coreProperties>
</file>